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Muli" pitchFamily="2" charset="77"/>
      <p:regular r:id="rId13"/>
    </p:embeddedFont>
    <p:embeddedFont>
      <p:font typeface="Muli Bold" pitchFamily="2" charset="77"/>
      <p:regular r:id="rId14"/>
      <p:bold r:id="rId15"/>
    </p:embeddedFont>
    <p:embeddedFont>
      <p:font typeface="Muli Heavy" pitchFamily="2" charset="77"/>
      <p:regular r:id="rId16"/>
      <p:bold r:id="rId17"/>
    </p:embeddedFont>
    <p:embeddedFont>
      <p:font typeface="Muli Light" pitchFamily="2" charset="77"/>
      <p:regular r:id="rId18"/>
    </p:embeddedFont>
    <p:embeddedFont>
      <p:font typeface="Public Sans Bold" pitchFamily="2" charset="77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26" autoAdjust="0"/>
  </p:normalViewPr>
  <p:slideViewPr>
    <p:cSldViewPr>
      <p:cViewPr varScale="1">
        <p:scale>
          <a:sx n="80" d="100"/>
          <a:sy n="80" d="100"/>
        </p:scale>
        <p:origin x="824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13" Type="http://schemas.openxmlformats.org/officeDocument/2006/relationships/hyperlink" Target="https://www.facebook.com/StevensInitiative" TargetMode="External"/><Relationship Id="rId3" Type="http://schemas.openxmlformats.org/officeDocument/2006/relationships/hyperlink" Target="https://twitter.com/StevensInit" TargetMode="External"/><Relationship Id="rId7" Type="http://schemas.openxmlformats.org/officeDocument/2006/relationships/image" Target="../media/image52.png"/><Relationship Id="rId12" Type="http://schemas.openxmlformats.org/officeDocument/2006/relationships/image" Target="../media/image57.sv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56.png"/><Relationship Id="rId5" Type="http://schemas.openxmlformats.org/officeDocument/2006/relationships/image" Target="../media/image51.svg"/><Relationship Id="rId15" Type="http://schemas.openxmlformats.org/officeDocument/2006/relationships/hyperlink" Target="http://www.stevensinitiative.org/" TargetMode="External"/><Relationship Id="rId10" Type="http://schemas.openxmlformats.org/officeDocument/2006/relationships/image" Target="../media/image55.svg"/><Relationship Id="rId4" Type="http://schemas.openxmlformats.org/officeDocument/2006/relationships/image" Target="../media/image50.png"/><Relationship Id="rId9" Type="http://schemas.openxmlformats.org/officeDocument/2006/relationships/image" Target="../media/image54.png"/><Relationship Id="rId14" Type="http://schemas.openxmlformats.org/officeDocument/2006/relationships/hyperlink" Target="https://www.linkedin.com/showcase/the-stevens-initiative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sv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12" Type="http://schemas.openxmlformats.org/officeDocument/2006/relationships/image" Target="../media/image24.png"/><Relationship Id="rId17" Type="http://schemas.openxmlformats.org/officeDocument/2006/relationships/image" Target="../media/image29.svg"/><Relationship Id="rId2" Type="http://schemas.openxmlformats.org/officeDocument/2006/relationships/image" Target="../media/image14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17.svg"/><Relationship Id="rId15" Type="http://schemas.openxmlformats.org/officeDocument/2006/relationships/image" Target="../media/image27.sv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Relationship Id="rId1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30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9.svg"/><Relationship Id="rId5" Type="http://schemas.openxmlformats.org/officeDocument/2006/relationships/image" Target="../media/image33.svg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56647" y="5931853"/>
            <a:ext cx="5958833" cy="3001085"/>
          </a:xfrm>
          <a:custGeom>
            <a:avLst/>
            <a:gdLst/>
            <a:ahLst/>
            <a:cxnLst/>
            <a:rect l="l" t="t" r="r" b="b"/>
            <a:pathLst>
              <a:path w="5958833" h="3001085">
                <a:moveTo>
                  <a:pt x="0" y="0"/>
                </a:moveTo>
                <a:lnTo>
                  <a:pt x="5958834" y="0"/>
                </a:lnTo>
                <a:lnTo>
                  <a:pt x="5958834" y="3001085"/>
                </a:lnTo>
                <a:lnTo>
                  <a:pt x="0" y="30010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028700" y="8693302"/>
            <a:ext cx="16230600" cy="370498"/>
            <a:chOff x="0" y="0"/>
            <a:chExt cx="5017630" cy="11453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017630" cy="114538"/>
            </a:xfrm>
            <a:custGeom>
              <a:avLst/>
              <a:gdLst/>
              <a:ahLst/>
              <a:cxnLst/>
              <a:rect l="l" t="t" r="r" b="b"/>
              <a:pathLst>
                <a:path w="5017630" h="114538">
                  <a:moveTo>
                    <a:pt x="0" y="0"/>
                  </a:moveTo>
                  <a:lnTo>
                    <a:pt x="5017630" y="0"/>
                  </a:lnTo>
                  <a:lnTo>
                    <a:pt x="5017630" y="114538"/>
                  </a:lnTo>
                  <a:lnTo>
                    <a:pt x="0" y="114538"/>
                  </a:lnTo>
                  <a:close/>
                </a:path>
              </a:pathLst>
            </a:custGeom>
            <a:solidFill>
              <a:srgbClr val="1A026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9525"/>
              <a:ext cx="5017630" cy="1050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3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4352304" y="5282214"/>
            <a:ext cx="1434402" cy="1330082"/>
          </a:xfrm>
          <a:custGeom>
            <a:avLst/>
            <a:gdLst/>
            <a:ahLst/>
            <a:cxnLst/>
            <a:rect l="l" t="t" r="r" b="b"/>
            <a:pathLst>
              <a:path w="1434402" h="1330082">
                <a:moveTo>
                  <a:pt x="0" y="0"/>
                </a:moveTo>
                <a:lnTo>
                  <a:pt x="1434402" y="0"/>
                </a:lnTo>
                <a:lnTo>
                  <a:pt x="1434402" y="1330082"/>
                </a:lnTo>
                <a:lnTo>
                  <a:pt x="0" y="13300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7639519" y="4594836"/>
            <a:ext cx="8791833" cy="4110673"/>
          </a:xfrm>
          <a:custGeom>
            <a:avLst/>
            <a:gdLst/>
            <a:ahLst/>
            <a:cxnLst/>
            <a:rect l="l" t="t" r="r" b="b"/>
            <a:pathLst>
              <a:path w="8791833" h="4110673">
                <a:moveTo>
                  <a:pt x="0" y="0"/>
                </a:moveTo>
                <a:lnTo>
                  <a:pt x="8791834" y="0"/>
                </a:lnTo>
                <a:lnTo>
                  <a:pt x="8791834" y="4110673"/>
                </a:lnTo>
                <a:lnTo>
                  <a:pt x="0" y="411067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b="-7538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4775758" y="1284232"/>
            <a:ext cx="2483542" cy="1017685"/>
          </a:xfrm>
          <a:custGeom>
            <a:avLst/>
            <a:gdLst/>
            <a:ahLst/>
            <a:cxnLst/>
            <a:rect l="l" t="t" r="r" b="b"/>
            <a:pathLst>
              <a:path w="2483542" h="1017685">
                <a:moveTo>
                  <a:pt x="0" y="0"/>
                </a:moveTo>
                <a:lnTo>
                  <a:pt x="2483542" y="0"/>
                </a:lnTo>
                <a:lnTo>
                  <a:pt x="2483542" y="1017684"/>
                </a:lnTo>
                <a:lnTo>
                  <a:pt x="0" y="101768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1028700" y="1028700"/>
            <a:ext cx="12691471" cy="2546433"/>
            <a:chOff x="0" y="0"/>
            <a:chExt cx="16921961" cy="3395243"/>
          </a:xfrm>
        </p:grpSpPr>
        <p:grpSp>
          <p:nvGrpSpPr>
            <p:cNvPr id="10" name="Group 10"/>
            <p:cNvGrpSpPr/>
            <p:nvPr/>
          </p:nvGrpSpPr>
          <p:grpSpPr>
            <a:xfrm>
              <a:off x="1514825" y="1660609"/>
              <a:ext cx="12136428" cy="1734635"/>
              <a:chOff x="0" y="0"/>
              <a:chExt cx="1021032" cy="145934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021032" cy="145934"/>
              </a:xfrm>
              <a:custGeom>
                <a:avLst/>
                <a:gdLst/>
                <a:ahLst/>
                <a:cxnLst/>
                <a:rect l="l" t="t" r="r" b="b"/>
                <a:pathLst>
                  <a:path w="1021032" h="145934">
                    <a:moveTo>
                      <a:pt x="0" y="0"/>
                    </a:moveTo>
                    <a:lnTo>
                      <a:pt x="1021032" y="0"/>
                    </a:lnTo>
                    <a:lnTo>
                      <a:pt x="1021032" y="145934"/>
                    </a:lnTo>
                    <a:lnTo>
                      <a:pt x="0" y="145934"/>
                    </a:lnTo>
                    <a:close/>
                  </a:path>
                </a:pathLst>
              </a:custGeom>
              <a:solidFill>
                <a:srgbClr val="FFB923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28575"/>
                <a:ext cx="1021032" cy="1745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00"/>
                  </a:lnSpc>
                </a:pPr>
                <a:endParaRPr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0" y="-76200"/>
              <a:ext cx="16921961" cy="33974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224"/>
                </a:lnSpc>
              </a:pPr>
              <a:r>
                <a:rPr lang="en-US" sz="7865">
                  <a:solidFill>
                    <a:srgbClr val="00497B"/>
                  </a:solidFill>
                  <a:latin typeface="Muli Heavy"/>
                </a:rPr>
                <a:t>Linking Virtual Exchange to Career Readiness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705859" y="1028700"/>
            <a:ext cx="5563993" cy="1073017"/>
            <a:chOff x="0" y="0"/>
            <a:chExt cx="638684" cy="1231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8684" cy="123170"/>
            </a:xfrm>
            <a:custGeom>
              <a:avLst/>
              <a:gdLst/>
              <a:ahLst/>
              <a:cxnLst/>
              <a:rect l="l" t="t" r="r" b="b"/>
              <a:pathLst>
                <a:path w="638684" h="123170">
                  <a:moveTo>
                    <a:pt x="0" y="0"/>
                  </a:moveTo>
                  <a:lnTo>
                    <a:pt x="638684" y="0"/>
                  </a:lnTo>
                  <a:lnTo>
                    <a:pt x="638684" y="123170"/>
                  </a:lnTo>
                  <a:lnTo>
                    <a:pt x="0" y="123170"/>
                  </a:lnTo>
                  <a:close/>
                </a:path>
              </a:pathLst>
            </a:custGeom>
            <a:solidFill>
              <a:srgbClr val="FFB92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638684" cy="142220"/>
            </a:xfrm>
            <a:prstGeom prst="rect">
              <a:avLst/>
            </a:prstGeom>
          </p:spPr>
          <p:txBody>
            <a:bodyPr lIns="56569" tIns="56569" rIns="56569" bIns="56569" rtlCol="0" anchor="ctr"/>
            <a:lstStyle/>
            <a:p>
              <a:pPr algn="ctr">
                <a:lnSpc>
                  <a:spcPts val="1399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>
            <a:off x="5426383" y="3817847"/>
            <a:ext cx="1684261" cy="0"/>
          </a:xfrm>
          <a:prstGeom prst="line">
            <a:avLst/>
          </a:prstGeom>
          <a:ln w="38100" cap="flat">
            <a:solidFill>
              <a:srgbClr val="328DAB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AutoShape 6"/>
          <p:cNvSpPr/>
          <p:nvPr/>
        </p:nvSpPr>
        <p:spPr>
          <a:xfrm>
            <a:off x="11940864" y="3798797"/>
            <a:ext cx="1684261" cy="0"/>
          </a:xfrm>
          <a:prstGeom prst="line">
            <a:avLst/>
          </a:prstGeom>
          <a:ln w="38100" cap="flat">
            <a:solidFill>
              <a:srgbClr val="328DAB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998018" y="5495517"/>
            <a:ext cx="11408100" cy="3898523"/>
            <a:chOff x="0" y="0"/>
            <a:chExt cx="3004603" cy="102677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004603" cy="1026771"/>
            </a:xfrm>
            <a:custGeom>
              <a:avLst/>
              <a:gdLst/>
              <a:ahLst/>
              <a:cxnLst/>
              <a:rect l="l" t="t" r="r" b="b"/>
              <a:pathLst>
                <a:path w="3004603" h="1026771">
                  <a:moveTo>
                    <a:pt x="0" y="0"/>
                  </a:moveTo>
                  <a:lnTo>
                    <a:pt x="3004603" y="0"/>
                  </a:lnTo>
                  <a:lnTo>
                    <a:pt x="3004603" y="1026771"/>
                  </a:lnTo>
                  <a:lnTo>
                    <a:pt x="0" y="102677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328DAB"/>
              </a:solidFill>
              <a:prstDash val="sysDot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9050"/>
              <a:ext cx="3004603" cy="10077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30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3388555" y="5533753"/>
            <a:ext cx="3901427" cy="3901427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B92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lIns="42987" tIns="42987" rIns="42987" bIns="42987" rtlCol="0" anchor="ctr"/>
            <a:lstStyle/>
            <a:p>
              <a:pPr algn="ctr">
                <a:lnSpc>
                  <a:spcPts val="2530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4045295" y="6379907"/>
            <a:ext cx="2587947" cy="2161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35"/>
              </a:lnSpc>
              <a:spcBef>
                <a:spcPct val="0"/>
              </a:spcBef>
            </a:pPr>
            <a:r>
              <a:rPr lang="en-US" sz="2453">
                <a:solidFill>
                  <a:srgbClr val="00497B"/>
                </a:solidFill>
                <a:latin typeface="Muli Bold"/>
              </a:rPr>
              <a:t>Continue building your personal brand by establishing a LinkedIn profile.</a:t>
            </a:r>
          </a:p>
        </p:txBody>
      </p:sp>
      <p:sp>
        <p:nvSpPr>
          <p:cNvPr id="14" name="Freeform 14"/>
          <p:cNvSpPr/>
          <p:nvPr/>
        </p:nvSpPr>
        <p:spPr>
          <a:xfrm>
            <a:off x="4514730" y="5750010"/>
            <a:ext cx="4544723" cy="718893"/>
          </a:xfrm>
          <a:custGeom>
            <a:avLst/>
            <a:gdLst/>
            <a:ahLst/>
            <a:cxnLst/>
            <a:rect l="l" t="t" r="r" b="b"/>
            <a:pathLst>
              <a:path w="4544723" h="718893">
                <a:moveTo>
                  <a:pt x="0" y="0"/>
                </a:moveTo>
                <a:lnTo>
                  <a:pt x="4544723" y="0"/>
                </a:lnTo>
                <a:lnTo>
                  <a:pt x="4544723" y="718892"/>
                </a:lnTo>
                <a:lnTo>
                  <a:pt x="0" y="7188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1302506" y="5845531"/>
            <a:ext cx="10638358" cy="3220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3199">
                <a:solidFill>
                  <a:srgbClr val="00497B"/>
                </a:solidFill>
                <a:latin typeface="Muli Bold"/>
              </a:rPr>
              <a:t>The STAR Method</a:t>
            </a:r>
          </a:p>
          <a:p>
            <a:pPr algn="just">
              <a:lnSpc>
                <a:spcPts val="2376"/>
              </a:lnSpc>
            </a:pPr>
            <a:endParaRPr lang="en-US" sz="3199">
              <a:solidFill>
                <a:srgbClr val="00497B"/>
              </a:solidFill>
              <a:latin typeface="Muli Bold"/>
            </a:endParaRPr>
          </a:p>
          <a:p>
            <a:pPr algn="just">
              <a:lnSpc>
                <a:spcPts val="3780"/>
              </a:lnSpc>
            </a:pPr>
            <a:r>
              <a:rPr lang="en-US" sz="2700">
                <a:solidFill>
                  <a:srgbClr val="00497B"/>
                </a:solidFill>
                <a:latin typeface="Muli Bold"/>
              </a:rPr>
              <a:t>(S) – Situation: Set up the background information</a:t>
            </a:r>
          </a:p>
          <a:p>
            <a:pPr algn="just">
              <a:lnSpc>
                <a:spcPts val="3780"/>
              </a:lnSpc>
            </a:pPr>
            <a:r>
              <a:rPr lang="en-US" sz="2700">
                <a:solidFill>
                  <a:srgbClr val="00497B"/>
                </a:solidFill>
                <a:latin typeface="Muli Bold"/>
              </a:rPr>
              <a:t>(T) – Task: Explain the challenge you were facing</a:t>
            </a:r>
          </a:p>
          <a:p>
            <a:pPr algn="just">
              <a:lnSpc>
                <a:spcPts val="3780"/>
              </a:lnSpc>
            </a:pPr>
            <a:r>
              <a:rPr lang="en-US" sz="2700">
                <a:solidFill>
                  <a:srgbClr val="00497B"/>
                </a:solidFill>
                <a:latin typeface="Muli Bold"/>
              </a:rPr>
              <a:t>(A) – Action: Describe what you did, how you did it, and why you did it that way</a:t>
            </a:r>
          </a:p>
          <a:p>
            <a:pPr algn="just">
              <a:lnSpc>
                <a:spcPts val="3780"/>
              </a:lnSpc>
              <a:spcBef>
                <a:spcPct val="0"/>
              </a:spcBef>
            </a:pPr>
            <a:r>
              <a:rPr lang="en-US" sz="2700">
                <a:solidFill>
                  <a:srgbClr val="00497B"/>
                </a:solidFill>
                <a:latin typeface="Muli Bold"/>
              </a:rPr>
              <a:t>(R) – Result: Talk about what happened based on your actions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93661" y="3016477"/>
            <a:ext cx="4418361" cy="1517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9"/>
              </a:lnSpc>
              <a:spcBef>
                <a:spcPct val="0"/>
              </a:spcBef>
            </a:pPr>
            <a:r>
              <a:rPr lang="en-US" sz="2899">
                <a:solidFill>
                  <a:srgbClr val="00497B"/>
                </a:solidFill>
                <a:latin typeface="Muli Bold"/>
              </a:rPr>
              <a:t>Identify the skills developed through the international experience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4044225" y="3549877"/>
            <a:ext cx="3650115" cy="488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9"/>
              </a:lnSpc>
              <a:spcBef>
                <a:spcPct val="0"/>
              </a:spcBef>
            </a:pPr>
            <a:r>
              <a:rPr lang="en-US" sz="2899">
                <a:solidFill>
                  <a:srgbClr val="00497B"/>
                </a:solidFill>
                <a:latin typeface="Muli Bold"/>
              </a:rPr>
              <a:t>Connect the two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906811" y="3016297"/>
            <a:ext cx="3237885" cy="1517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9"/>
              </a:lnSpc>
              <a:spcBef>
                <a:spcPct val="0"/>
              </a:spcBef>
            </a:pPr>
            <a:r>
              <a:rPr lang="en-US" sz="2899">
                <a:solidFill>
                  <a:srgbClr val="00497B"/>
                </a:solidFill>
                <a:latin typeface="Muli Bold"/>
              </a:rPr>
              <a:t>Define the skill sets targeted by the employer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779437" y="1134457"/>
            <a:ext cx="14729496" cy="7757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96"/>
              </a:lnSpc>
              <a:spcBef>
                <a:spcPct val="0"/>
              </a:spcBef>
            </a:pPr>
            <a:r>
              <a:rPr lang="en-US" sz="4569" spc="913">
                <a:solidFill>
                  <a:srgbClr val="00497B"/>
                </a:solidFill>
                <a:latin typeface="Muli Heavy"/>
              </a:rPr>
              <a:t>INTERVIEWING: TELL YOUR STORY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327172" y="3170535"/>
            <a:ext cx="5932128" cy="5794824"/>
            <a:chOff x="0" y="0"/>
            <a:chExt cx="4828540" cy="4716780"/>
          </a:xfrm>
        </p:grpSpPr>
        <p:sp>
          <p:nvSpPr>
            <p:cNvPr id="3" name="Freeform 3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80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10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40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0" y="4281170"/>
                    <a:pt x="4535170" y="4335780"/>
                    <a:pt x="4491990" y="4382770"/>
                  </a:cubicBezTo>
                  <a:cubicBezTo>
                    <a:pt x="4453890" y="4424680"/>
                    <a:pt x="4411980" y="4466590"/>
                    <a:pt x="4345940" y="4467860"/>
                  </a:cubicBezTo>
                  <a:cubicBezTo>
                    <a:pt x="4330700" y="4467860"/>
                    <a:pt x="4316730" y="4483100"/>
                    <a:pt x="4301490" y="4490720"/>
                  </a:cubicBezTo>
                  <a:cubicBezTo>
                    <a:pt x="4236720" y="4518660"/>
                    <a:pt x="4169410" y="4542790"/>
                    <a:pt x="4105910" y="4573270"/>
                  </a:cubicBezTo>
                  <a:cubicBezTo>
                    <a:pt x="3989070" y="4629150"/>
                    <a:pt x="3863340" y="4638040"/>
                    <a:pt x="3737610" y="4643120"/>
                  </a:cubicBezTo>
                  <a:cubicBezTo>
                    <a:pt x="3689350" y="4645660"/>
                    <a:pt x="3639820" y="4641850"/>
                    <a:pt x="3591560" y="4645660"/>
                  </a:cubicBezTo>
                  <a:cubicBezTo>
                    <a:pt x="3567430" y="4646930"/>
                    <a:pt x="3544570" y="4658360"/>
                    <a:pt x="3521710" y="4663440"/>
                  </a:cubicBezTo>
                  <a:cubicBezTo>
                    <a:pt x="3511550" y="4665980"/>
                    <a:pt x="3501390" y="4664710"/>
                    <a:pt x="3489960" y="4665980"/>
                  </a:cubicBezTo>
                  <a:cubicBezTo>
                    <a:pt x="3474720" y="4667250"/>
                    <a:pt x="3459480" y="4671060"/>
                    <a:pt x="3444240" y="4669790"/>
                  </a:cubicBezTo>
                  <a:cubicBezTo>
                    <a:pt x="3429000" y="4667250"/>
                    <a:pt x="3418840" y="4662170"/>
                    <a:pt x="3416300" y="4662170"/>
                  </a:cubicBezTo>
                  <a:close/>
                </a:path>
              </a:pathLst>
            </a:custGeom>
            <a:blipFill>
              <a:blip r:embed="rId2"/>
              <a:stretch>
                <a:fillRect t="-9759" b="-43688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367048" y="1028700"/>
            <a:ext cx="15892252" cy="7388205"/>
            <a:chOff x="0" y="0"/>
            <a:chExt cx="21189669" cy="9850940"/>
          </a:xfrm>
        </p:grpSpPr>
        <p:sp>
          <p:nvSpPr>
            <p:cNvPr id="5" name="TextBox 5"/>
            <p:cNvSpPr txBox="1"/>
            <p:nvPr/>
          </p:nvSpPr>
          <p:spPr>
            <a:xfrm>
              <a:off x="1320157" y="7378578"/>
              <a:ext cx="5686039" cy="8326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242"/>
                </a:lnSpc>
              </a:pPr>
              <a:r>
                <a:rPr lang="en-US" sz="3744" dirty="0">
                  <a:solidFill>
                    <a:schemeClr val="tx2"/>
                  </a:solidFill>
                  <a:latin typeface="Muli"/>
                  <a:hlinkClick r:id="rId3" tooltip="https://twitter.com/StevensInit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@StevensInit </a:t>
              </a:r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3445703"/>
              <a:ext cx="478844" cy="1013427"/>
            </a:xfrm>
            <a:custGeom>
              <a:avLst/>
              <a:gdLst/>
              <a:ahLst/>
              <a:cxnLst/>
              <a:rect l="l" t="t" r="r" b="b"/>
              <a:pathLst>
                <a:path w="478844" h="1013427">
                  <a:moveTo>
                    <a:pt x="0" y="0"/>
                  </a:moveTo>
                  <a:lnTo>
                    <a:pt x="478844" y="0"/>
                  </a:lnTo>
                  <a:lnTo>
                    <a:pt x="478844" y="1013427"/>
                  </a:lnTo>
                  <a:lnTo>
                    <a:pt x="0" y="10134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>
              <a:off x="17878280" y="0"/>
              <a:ext cx="3311389" cy="1356913"/>
            </a:xfrm>
            <a:custGeom>
              <a:avLst/>
              <a:gdLst/>
              <a:ahLst/>
              <a:cxnLst/>
              <a:rect l="l" t="t" r="r" b="b"/>
              <a:pathLst>
                <a:path w="3311389" h="1356913">
                  <a:moveTo>
                    <a:pt x="0" y="0"/>
                  </a:moveTo>
                  <a:lnTo>
                    <a:pt x="3311389" y="0"/>
                  </a:lnTo>
                  <a:lnTo>
                    <a:pt x="3311389" y="1356913"/>
                  </a:lnTo>
                  <a:lnTo>
                    <a:pt x="0" y="13569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5395035"/>
              <a:ext cx="885495" cy="885495"/>
            </a:xfrm>
            <a:custGeom>
              <a:avLst/>
              <a:gdLst/>
              <a:ahLst/>
              <a:cxnLst/>
              <a:rect l="l" t="t" r="r" b="b"/>
              <a:pathLst>
                <a:path w="885495" h="885495">
                  <a:moveTo>
                    <a:pt x="0" y="0"/>
                  </a:moveTo>
                  <a:lnTo>
                    <a:pt x="885495" y="0"/>
                  </a:lnTo>
                  <a:lnTo>
                    <a:pt x="885495" y="885496"/>
                  </a:lnTo>
                  <a:lnTo>
                    <a:pt x="0" y="8854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7230103"/>
              <a:ext cx="985621" cy="890643"/>
            </a:xfrm>
            <a:custGeom>
              <a:avLst/>
              <a:gdLst/>
              <a:ahLst/>
              <a:cxnLst/>
              <a:rect l="l" t="t" r="r" b="b"/>
              <a:pathLst>
                <a:path w="985621" h="890643">
                  <a:moveTo>
                    <a:pt x="0" y="0"/>
                  </a:moveTo>
                  <a:lnTo>
                    <a:pt x="985621" y="0"/>
                  </a:lnTo>
                  <a:lnTo>
                    <a:pt x="985621" y="890642"/>
                  </a:lnTo>
                  <a:lnTo>
                    <a:pt x="0" y="8906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9094496"/>
              <a:ext cx="988027" cy="705204"/>
            </a:xfrm>
            <a:custGeom>
              <a:avLst/>
              <a:gdLst/>
              <a:ahLst/>
              <a:cxnLst/>
              <a:rect l="l" t="t" r="r" b="b"/>
              <a:pathLst>
                <a:path w="988027" h="705204">
                  <a:moveTo>
                    <a:pt x="0" y="0"/>
                  </a:moveTo>
                  <a:lnTo>
                    <a:pt x="988027" y="0"/>
                  </a:lnTo>
                  <a:lnTo>
                    <a:pt x="988027" y="705204"/>
                  </a:lnTo>
                  <a:lnTo>
                    <a:pt x="0" y="7052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840151" y="3683313"/>
              <a:ext cx="6017192" cy="8326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5242"/>
                </a:lnSpc>
                <a:spcBef>
                  <a:spcPct val="0"/>
                </a:spcBef>
              </a:pPr>
              <a:r>
                <a:rPr lang="en-US" sz="3744" strike="noStrike" dirty="0">
                  <a:solidFill>
                    <a:schemeClr val="tx2"/>
                  </a:solidFill>
                  <a:latin typeface="Muli"/>
                  <a:hlinkClick r:id="rId13" tooltip="https://www.facebook.com/StevensInitiative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/StevensInitiative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220032" y="5514185"/>
              <a:ext cx="10808696" cy="8326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5242"/>
                </a:lnSpc>
                <a:spcBef>
                  <a:spcPct val="0"/>
                </a:spcBef>
              </a:pPr>
              <a:r>
                <a:rPr lang="en-US" sz="3744" dirty="0">
                  <a:solidFill>
                    <a:schemeClr val="tx2"/>
                  </a:solidFill>
                  <a:latin typeface="Muli"/>
                  <a:hlinkClick r:id="rId14" tooltip="https://www.linkedin.com/showcase/the-stevens-initiative/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/showcase/the-stevens-initiative/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423199" y="9018296"/>
              <a:ext cx="11165994" cy="8326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242"/>
                </a:lnSpc>
              </a:pPr>
              <a:r>
                <a:rPr lang="en-US" sz="3744" u="sng" dirty="0">
                  <a:solidFill>
                    <a:schemeClr val="tx2"/>
                  </a:solidFill>
                  <a:latin typeface="Muli"/>
                  <a:hlinkClick r:id="rId15" tooltip="https://www.stevensinitiative.org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www.stevensinitiative.org</a:t>
              </a:r>
              <a:r>
                <a:rPr lang="en-US" sz="3744" u="sng" dirty="0">
                  <a:solidFill>
                    <a:schemeClr val="tx2"/>
                  </a:solidFill>
                  <a:latin typeface="Muli"/>
                </a:rPr>
                <a:t>/subscribe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384305"/>
              <a:ext cx="11170444" cy="17832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200"/>
                </a:lnSpc>
              </a:pPr>
              <a:r>
                <a:rPr lang="en-US" sz="8000">
                  <a:solidFill>
                    <a:srgbClr val="00497B"/>
                  </a:solidFill>
                  <a:latin typeface="Muli Heavy"/>
                </a:rPr>
                <a:t>Connect with us!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52367" y="1836927"/>
            <a:ext cx="13983267" cy="6655925"/>
            <a:chOff x="0" y="-95251"/>
            <a:chExt cx="18644356" cy="8874566"/>
          </a:xfrm>
        </p:grpSpPr>
        <p:grpSp>
          <p:nvGrpSpPr>
            <p:cNvPr id="3" name="Group 3"/>
            <p:cNvGrpSpPr/>
            <p:nvPr/>
          </p:nvGrpSpPr>
          <p:grpSpPr>
            <a:xfrm>
              <a:off x="1184593" y="2416485"/>
              <a:ext cx="16275169" cy="1397620"/>
              <a:chOff x="0" y="0"/>
              <a:chExt cx="1811045" cy="155522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811045" cy="155522"/>
              </a:xfrm>
              <a:custGeom>
                <a:avLst/>
                <a:gdLst/>
                <a:ahLst/>
                <a:cxnLst/>
                <a:rect l="l" t="t" r="r" b="b"/>
                <a:pathLst>
                  <a:path w="1811045" h="155522">
                    <a:moveTo>
                      <a:pt x="0" y="0"/>
                    </a:moveTo>
                    <a:lnTo>
                      <a:pt x="1811045" y="0"/>
                    </a:lnTo>
                    <a:lnTo>
                      <a:pt x="1811045" y="155522"/>
                    </a:lnTo>
                    <a:lnTo>
                      <a:pt x="0" y="155522"/>
                    </a:lnTo>
                    <a:close/>
                  </a:path>
                </a:pathLst>
              </a:custGeom>
              <a:solidFill>
                <a:srgbClr val="FFB923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28575"/>
                <a:ext cx="1811045" cy="184097"/>
              </a:xfrm>
              <a:prstGeom prst="rect">
                <a:avLst/>
              </a:prstGeom>
            </p:spPr>
            <p:txBody>
              <a:bodyPr lIns="43766" tIns="43766" rIns="43766" bIns="43766" rtlCol="0" anchor="ctr"/>
              <a:lstStyle/>
              <a:p>
                <a:pPr algn="ctr">
                  <a:lnSpc>
                    <a:spcPts val="1400"/>
                  </a:lnSpc>
                </a:pPr>
                <a:endParaRPr/>
              </a:p>
            </p:txBody>
          </p:sp>
        </p:grpSp>
        <p:sp>
          <p:nvSpPr>
            <p:cNvPr id="6" name="TextBox 6"/>
            <p:cNvSpPr txBox="1"/>
            <p:nvPr/>
          </p:nvSpPr>
          <p:spPr>
            <a:xfrm>
              <a:off x="0" y="-95251"/>
              <a:ext cx="18644356" cy="88745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478"/>
                </a:lnSpc>
              </a:pPr>
              <a:r>
                <a:rPr lang="en-US" sz="5341" dirty="0">
                  <a:solidFill>
                    <a:schemeClr val="tx2"/>
                  </a:solidFill>
                  <a:latin typeface="Muli Light"/>
                </a:rPr>
                <a:t>This presentation was adapted from materials created by</a:t>
              </a:r>
            </a:p>
            <a:p>
              <a:pPr algn="ctr">
                <a:lnSpc>
                  <a:spcPts val="7478"/>
                </a:lnSpc>
                <a:spcBef>
                  <a:spcPct val="0"/>
                </a:spcBef>
              </a:pPr>
              <a:r>
                <a:rPr lang="en-US" sz="5341" dirty="0">
                  <a:solidFill>
                    <a:schemeClr val="tx2"/>
                  </a:solidFill>
                  <a:latin typeface="Muli Light"/>
                </a:rPr>
                <a:t>the University of Tennessee Knoxville’s Center for Global Engagement and the Center for Career Development and Academic Exploration for the Spring 2024 Breakouts campaign. 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79437" y="1028700"/>
            <a:ext cx="14729496" cy="1073017"/>
            <a:chOff x="0" y="0"/>
            <a:chExt cx="19639328" cy="1430689"/>
          </a:xfrm>
        </p:grpSpPr>
        <p:grpSp>
          <p:nvGrpSpPr>
            <p:cNvPr id="3" name="Group 3"/>
            <p:cNvGrpSpPr/>
            <p:nvPr/>
          </p:nvGrpSpPr>
          <p:grpSpPr>
            <a:xfrm>
              <a:off x="7529764" y="0"/>
              <a:ext cx="10091903" cy="1430689"/>
              <a:chOff x="0" y="0"/>
              <a:chExt cx="868828" cy="12317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868828" cy="123170"/>
              </a:xfrm>
              <a:custGeom>
                <a:avLst/>
                <a:gdLst/>
                <a:ahLst/>
                <a:cxnLst/>
                <a:rect l="l" t="t" r="r" b="b"/>
                <a:pathLst>
                  <a:path w="868828" h="123170">
                    <a:moveTo>
                      <a:pt x="0" y="0"/>
                    </a:moveTo>
                    <a:lnTo>
                      <a:pt x="868828" y="0"/>
                    </a:lnTo>
                    <a:lnTo>
                      <a:pt x="868828" y="123170"/>
                    </a:lnTo>
                    <a:lnTo>
                      <a:pt x="0" y="123170"/>
                    </a:lnTo>
                    <a:close/>
                  </a:path>
                </a:pathLst>
              </a:custGeom>
              <a:solidFill>
                <a:srgbClr val="FFB923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19050"/>
                <a:ext cx="868828" cy="14222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399"/>
                  </a:lnSpc>
                </a:pPr>
                <a:endParaRPr/>
              </a:p>
            </p:txBody>
          </p:sp>
        </p:grpSp>
        <p:sp>
          <p:nvSpPr>
            <p:cNvPr id="6" name="TextBox 6"/>
            <p:cNvSpPr txBox="1"/>
            <p:nvPr/>
          </p:nvSpPr>
          <p:spPr>
            <a:xfrm>
              <a:off x="0" y="169584"/>
              <a:ext cx="19639328" cy="10057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396"/>
                </a:lnSpc>
                <a:spcBef>
                  <a:spcPct val="0"/>
                </a:spcBef>
              </a:pPr>
              <a:r>
                <a:rPr lang="en-US" sz="4569" spc="913">
                  <a:solidFill>
                    <a:srgbClr val="00497B"/>
                  </a:solidFill>
                  <a:latin typeface="Muli Heavy"/>
                </a:rPr>
                <a:t>VALUE OF GLOBAL LEARNING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28700" y="3365645"/>
            <a:ext cx="16231156" cy="4415163"/>
            <a:chOff x="0" y="0"/>
            <a:chExt cx="21641542" cy="5886884"/>
          </a:xfrm>
        </p:grpSpPr>
        <p:sp>
          <p:nvSpPr>
            <p:cNvPr id="8" name="Freeform 8"/>
            <p:cNvSpPr/>
            <p:nvPr/>
          </p:nvSpPr>
          <p:spPr>
            <a:xfrm>
              <a:off x="17400453" y="188522"/>
              <a:ext cx="1970981" cy="2216850"/>
            </a:xfrm>
            <a:custGeom>
              <a:avLst/>
              <a:gdLst/>
              <a:ahLst/>
              <a:cxnLst/>
              <a:rect l="l" t="t" r="r" b="b"/>
              <a:pathLst>
                <a:path w="1970981" h="2216850">
                  <a:moveTo>
                    <a:pt x="0" y="0"/>
                  </a:moveTo>
                  <a:lnTo>
                    <a:pt x="1970981" y="0"/>
                  </a:lnTo>
                  <a:lnTo>
                    <a:pt x="1970981" y="2216850"/>
                  </a:lnTo>
                  <a:lnTo>
                    <a:pt x="0" y="22168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1997887" y="0"/>
              <a:ext cx="2515422" cy="2405372"/>
            </a:xfrm>
            <a:custGeom>
              <a:avLst/>
              <a:gdLst/>
              <a:ahLst/>
              <a:cxnLst/>
              <a:rect l="l" t="t" r="r" b="b"/>
              <a:pathLst>
                <a:path w="2515422" h="2405372">
                  <a:moveTo>
                    <a:pt x="0" y="0"/>
                  </a:moveTo>
                  <a:lnTo>
                    <a:pt x="2515422" y="0"/>
                  </a:lnTo>
                  <a:lnTo>
                    <a:pt x="2515422" y="2405372"/>
                  </a:lnTo>
                  <a:lnTo>
                    <a:pt x="0" y="24053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9617961" y="94261"/>
              <a:ext cx="2405372" cy="2405372"/>
            </a:xfrm>
            <a:custGeom>
              <a:avLst/>
              <a:gdLst/>
              <a:ahLst/>
              <a:cxnLst/>
              <a:rect l="l" t="t" r="r" b="b"/>
              <a:pathLst>
                <a:path w="2405372" h="2405372">
                  <a:moveTo>
                    <a:pt x="0" y="0"/>
                  </a:moveTo>
                  <a:lnTo>
                    <a:pt x="2405372" y="0"/>
                  </a:lnTo>
                  <a:lnTo>
                    <a:pt x="2405372" y="2405373"/>
                  </a:lnTo>
                  <a:lnTo>
                    <a:pt x="0" y="24053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3194272"/>
              <a:ext cx="6511196" cy="26926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59"/>
                </a:lnSpc>
                <a:spcBef>
                  <a:spcPct val="0"/>
                </a:spcBef>
              </a:pPr>
              <a:r>
                <a:rPr lang="en-US" sz="2899">
                  <a:solidFill>
                    <a:srgbClr val="00497B"/>
                  </a:solidFill>
                  <a:latin typeface="Muli Bold"/>
                </a:rPr>
                <a:t>Through effective communication, you can “sell” the value of your virtual exchange.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5130345" y="3194272"/>
              <a:ext cx="6511196" cy="26926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59"/>
                </a:lnSpc>
                <a:spcBef>
                  <a:spcPct val="0"/>
                </a:spcBef>
              </a:pPr>
              <a:r>
                <a:rPr lang="en-US" sz="2899">
                  <a:solidFill>
                    <a:srgbClr val="00497B"/>
                  </a:solidFill>
                  <a:latin typeface="Muli Bold"/>
                </a:rPr>
                <a:t>Consider your career goals and how your virtual exchange prepared you for your futures.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565049" y="3194272"/>
              <a:ext cx="6511196" cy="26926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60"/>
                </a:lnSpc>
                <a:spcBef>
                  <a:spcPct val="0"/>
                </a:spcBef>
              </a:pPr>
              <a:r>
                <a:rPr lang="en-US" sz="2900">
                  <a:solidFill>
                    <a:srgbClr val="00497B"/>
                  </a:solidFill>
                  <a:latin typeface="Muli Bold"/>
                </a:rPr>
                <a:t>Employers may not intuitively understand the experience - your job is to tell the story!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153234" y="1927682"/>
            <a:ext cx="5981532" cy="892042"/>
            <a:chOff x="0" y="0"/>
            <a:chExt cx="686612" cy="10239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86612" cy="102396"/>
            </a:xfrm>
            <a:custGeom>
              <a:avLst/>
              <a:gdLst/>
              <a:ahLst/>
              <a:cxnLst/>
              <a:rect l="l" t="t" r="r" b="b"/>
              <a:pathLst>
                <a:path w="686612" h="102396">
                  <a:moveTo>
                    <a:pt x="0" y="0"/>
                  </a:moveTo>
                  <a:lnTo>
                    <a:pt x="686612" y="0"/>
                  </a:lnTo>
                  <a:lnTo>
                    <a:pt x="686612" y="102396"/>
                  </a:lnTo>
                  <a:lnTo>
                    <a:pt x="0" y="102396"/>
                  </a:lnTo>
                  <a:close/>
                </a:path>
              </a:pathLst>
            </a:custGeom>
            <a:solidFill>
              <a:srgbClr val="FFB92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686612" cy="121446"/>
            </a:xfrm>
            <a:prstGeom prst="rect">
              <a:avLst/>
            </a:prstGeom>
          </p:spPr>
          <p:txBody>
            <a:bodyPr lIns="56569" tIns="56569" rIns="56569" bIns="56569" rtlCol="0" anchor="ctr"/>
            <a:lstStyle/>
            <a:p>
              <a:pPr algn="ctr">
                <a:lnSpc>
                  <a:spcPts val="139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779252" y="1134457"/>
            <a:ext cx="14729496" cy="1581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96"/>
              </a:lnSpc>
              <a:spcBef>
                <a:spcPct val="0"/>
              </a:spcBef>
            </a:pPr>
            <a:r>
              <a:rPr lang="en-US" sz="4569" spc="913">
                <a:solidFill>
                  <a:srgbClr val="00497B"/>
                </a:solidFill>
                <a:latin typeface="Muli Heavy"/>
              </a:rPr>
              <a:t>CONSIDER VIRTUAL EXCHANGE HOLISTICALLY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879755" y="3953975"/>
            <a:ext cx="16528489" cy="5536388"/>
            <a:chOff x="0" y="0"/>
            <a:chExt cx="22037985" cy="7381850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10820400" cy="2111117"/>
              <a:chOff x="0" y="0"/>
              <a:chExt cx="2137363" cy="417011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2137363" cy="417011"/>
              </a:xfrm>
              <a:custGeom>
                <a:avLst/>
                <a:gdLst/>
                <a:ahLst/>
                <a:cxnLst/>
                <a:rect l="l" t="t" r="r" b="b"/>
                <a:pathLst>
                  <a:path w="2137363" h="417011">
                    <a:moveTo>
                      <a:pt x="0" y="0"/>
                    </a:moveTo>
                    <a:lnTo>
                      <a:pt x="2137363" y="0"/>
                    </a:lnTo>
                    <a:lnTo>
                      <a:pt x="2137363" y="417011"/>
                    </a:lnTo>
                    <a:lnTo>
                      <a:pt x="0" y="41701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solidFill>
                  <a:srgbClr val="328DAB"/>
                </a:solidFill>
                <a:prstDash val="sysDot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19050"/>
                <a:ext cx="2137363" cy="39796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9"/>
                  </a:lnSpc>
                </a:pPr>
                <a:r>
                  <a:rPr lang="en-US" sz="2299" spc="114">
                    <a:solidFill>
                      <a:srgbClr val="00497B"/>
                    </a:solidFill>
                    <a:latin typeface="Muli Bold"/>
                  </a:rPr>
                  <a:t>What topic(s) did your program focus on?</a:t>
                </a:r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0" y="5270733"/>
              <a:ext cx="10820400" cy="2111117"/>
              <a:chOff x="0" y="0"/>
              <a:chExt cx="2137363" cy="417011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2137363" cy="417011"/>
              </a:xfrm>
              <a:custGeom>
                <a:avLst/>
                <a:gdLst/>
                <a:ahLst/>
                <a:cxnLst/>
                <a:rect l="l" t="t" r="r" b="b"/>
                <a:pathLst>
                  <a:path w="2137363" h="417011">
                    <a:moveTo>
                      <a:pt x="0" y="0"/>
                    </a:moveTo>
                    <a:lnTo>
                      <a:pt x="2137363" y="0"/>
                    </a:lnTo>
                    <a:lnTo>
                      <a:pt x="2137363" y="417011"/>
                    </a:lnTo>
                    <a:lnTo>
                      <a:pt x="0" y="41701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solidFill>
                  <a:srgbClr val="328DAB"/>
                </a:solidFill>
                <a:prstDash val="sysDot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19050"/>
                <a:ext cx="2137363" cy="39796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30"/>
                  </a:lnSpc>
                </a:pPr>
                <a:r>
                  <a:rPr lang="en-US" sz="2300" spc="115">
                    <a:solidFill>
                      <a:srgbClr val="00497B"/>
                    </a:solidFill>
                    <a:latin typeface="Muli Bold"/>
                  </a:rPr>
                  <a:t>What technology did you utilize?</a:t>
                </a:r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0" y="2627418"/>
              <a:ext cx="10820400" cy="2111117"/>
              <a:chOff x="0" y="0"/>
              <a:chExt cx="2137363" cy="417011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2137363" cy="417011"/>
              </a:xfrm>
              <a:custGeom>
                <a:avLst/>
                <a:gdLst/>
                <a:ahLst/>
                <a:cxnLst/>
                <a:rect l="l" t="t" r="r" b="b"/>
                <a:pathLst>
                  <a:path w="2137363" h="417011">
                    <a:moveTo>
                      <a:pt x="0" y="0"/>
                    </a:moveTo>
                    <a:lnTo>
                      <a:pt x="2137363" y="0"/>
                    </a:lnTo>
                    <a:lnTo>
                      <a:pt x="2137363" y="417011"/>
                    </a:lnTo>
                    <a:lnTo>
                      <a:pt x="0" y="41701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solidFill>
                  <a:srgbClr val="328DAB"/>
                </a:solidFill>
                <a:prstDash val="sysDot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19050"/>
                <a:ext cx="2137363" cy="39796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9"/>
                  </a:lnSpc>
                </a:pPr>
                <a:r>
                  <a:rPr lang="en-US" sz="2299" spc="114">
                    <a:solidFill>
                      <a:srgbClr val="00497B"/>
                    </a:solidFill>
                    <a:latin typeface="Muli Bold"/>
                  </a:rPr>
                  <a:t>Did you work on a specific project or develop a product?</a:t>
                </a:r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>
              <a:off x="11217585" y="0"/>
              <a:ext cx="10820400" cy="2111117"/>
              <a:chOff x="0" y="0"/>
              <a:chExt cx="2137363" cy="417011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2137363" cy="417011"/>
              </a:xfrm>
              <a:custGeom>
                <a:avLst/>
                <a:gdLst/>
                <a:ahLst/>
                <a:cxnLst/>
                <a:rect l="l" t="t" r="r" b="b"/>
                <a:pathLst>
                  <a:path w="2137363" h="417011">
                    <a:moveTo>
                      <a:pt x="0" y="0"/>
                    </a:moveTo>
                    <a:lnTo>
                      <a:pt x="2137363" y="0"/>
                    </a:lnTo>
                    <a:lnTo>
                      <a:pt x="2137363" y="417011"/>
                    </a:lnTo>
                    <a:lnTo>
                      <a:pt x="0" y="41701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solidFill>
                  <a:srgbClr val="328DAB"/>
                </a:solidFill>
                <a:prstDash val="sysDot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19050"/>
                <a:ext cx="2137363" cy="39796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30"/>
                  </a:lnSpc>
                </a:pPr>
                <a:r>
                  <a:rPr lang="en-US" sz="2300" spc="115">
                    <a:solidFill>
                      <a:srgbClr val="00497B"/>
                    </a:solidFill>
                    <a:latin typeface="Muli Bold"/>
                  </a:rPr>
                  <a:t>What cultural factors influenced your experience?</a:t>
                </a:r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11217585" y="5270733"/>
              <a:ext cx="10820400" cy="2111117"/>
              <a:chOff x="0" y="0"/>
              <a:chExt cx="2137363" cy="417011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2137363" cy="417011"/>
              </a:xfrm>
              <a:custGeom>
                <a:avLst/>
                <a:gdLst/>
                <a:ahLst/>
                <a:cxnLst/>
                <a:rect l="l" t="t" r="r" b="b"/>
                <a:pathLst>
                  <a:path w="2137363" h="417011">
                    <a:moveTo>
                      <a:pt x="0" y="0"/>
                    </a:moveTo>
                    <a:lnTo>
                      <a:pt x="2137363" y="0"/>
                    </a:lnTo>
                    <a:lnTo>
                      <a:pt x="2137363" y="417011"/>
                    </a:lnTo>
                    <a:lnTo>
                      <a:pt x="0" y="41701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solidFill>
                  <a:srgbClr val="328DAB"/>
                </a:solidFill>
                <a:prstDash val="sysDot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0" y="19050"/>
                <a:ext cx="2137363" cy="39796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30"/>
                  </a:lnSpc>
                </a:pPr>
                <a:r>
                  <a:rPr lang="en-US" sz="2300" spc="115">
                    <a:solidFill>
                      <a:srgbClr val="00497B"/>
                    </a:solidFill>
                    <a:latin typeface="Muli Bold"/>
                  </a:rPr>
                  <a:t>What outcomes or lessons learned stand out to you?</a:t>
                </a:r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1217585" y="2627418"/>
              <a:ext cx="10820400" cy="2111117"/>
              <a:chOff x="0" y="0"/>
              <a:chExt cx="2137363" cy="417011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2137363" cy="417011"/>
              </a:xfrm>
              <a:custGeom>
                <a:avLst/>
                <a:gdLst/>
                <a:ahLst/>
                <a:cxnLst/>
                <a:rect l="l" t="t" r="r" b="b"/>
                <a:pathLst>
                  <a:path w="2137363" h="417011">
                    <a:moveTo>
                      <a:pt x="0" y="0"/>
                    </a:moveTo>
                    <a:lnTo>
                      <a:pt x="2137363" y="0"/>
                    </a:lnTo>
                    <a:lnTo>
                      <a:pt x="2137363" y="417011"/>
                    </a:lnTo>
                    <a:lnTo>
                      <a:pt x="0" y="41701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solidFill>
                  <a:srgbClr val="328DAB"/>
                </a:solidFill>
                <a:prstDash val="sysDot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0" y="19050"/>
                <a:ext cx="2137363" cy="39796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30"/>
                  </a:lnSpc>
                </a:pPr>
                <a:r>
                  <a:rPr lang="en-US" sz="2300" spc="115">
                    <a:solidFill>
                      <a:srgbClr val="00497B"/>
                    </a:solidFill>
                    <a:latin typeface="Muli Bold"/>
                  </a:rPr>
                  <a:t>Did you have any leadership opportunities in your program?</a:t>
                </a:r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832243" y="3062063"/>
            <a:ext cx="12623515" cy="1476058"/>
            <a:chOff x="0" y="0"/>
            <a:chExt cx="16831353" cy="1968077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6831353" cy="1968077"/>
              <a:chOff x="0" y="0"/>
              <a:chExt cx="1308129" cy="152959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308129" cy="152959"/>
              </a:xfrm>
              <a:custGeom>
                <a:avLst/>
                <a:gdLst/>
                <a:ahLst/>
                <a:cxnLst/>
                <a:rect l="l" t="t" r="r" b="b"/>
                <a:pathLst>
                  <a:path w="1308129" h="152959">
                    <a:moveTo>
                      <a:pt x="0" y="0"/>
                    </a:moveTo>
                    <a:lnTo>
                      <a:pt x="1308129" y="0"/>
                    </a:lnTo>
                    <a:lnTo>
                      <a:pt x="1308129" y="152959"/>
                    </a:lnTo>
                    <a:lnTo>
                      <a:pt x="0" y="152959"/>
                    </a:lnTo>
                    <a:close/>
                  </a:path>
                </a:pathLst>
              </a:custGeom>
              <a:solidFill>
                <a:srgbClr val="FFB923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19050"/>
                <a:ext cx="1308129" cy="172009"/>
              </a:xfrm>
              <a:prstGeom prst="rect">
                <a:avLst/>
              </a:prstGeom>
            </p:spPr>
            <p:txBody>
              <a:bodyPr lIns="62663" tIns="62663" rIns="62663" bIns="62663" rtlCol="0" anchor="ctr"/>
              <a:lstStyle/>
              <a:p>
                <a:pPr algn="ctr">
                  <a:lnSpc>
                    <a:spcPts val="1399"/>
                  </a:lnSpc>
                </a:pPr>
                <a:endParaRPr/>
              </a:p>
            </p:txBody>
          </p:sp>
        </p:grpSp>
        <p:sp>
          <p:nvSpPr>
            <p:cNvPr id="6" name="TextBox 6"/>
            <p:cNvSpPr txBox="1"/>
            <p:nvPr/>
          </p:nvSpPr>
          <p:spPr>
            <a:xfrm>
              <a:off x="0" y="60364"/>
              <a:ext cx="16831353" cy="16949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706"/>
                </a:lnSpc>
                <a:spcBef>
                  <a:spcPct val="0"/>
                </a:spcBef>
              </a:pPr>
              <a:r>
                <a:rPr lang="en-US" sz="7647">
                  <a:solidFill>
                    <a:srgbClr val="00497B"/>
                  </a:solidFill>
                  <a:latin typeface="Muli Heavy"/>
                </a:rPr>
                <a:t>NACE Competencies</a:t>
              </a: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723555" y="5287273"/>
            <a:ext cx="16840891" cy="24842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34"/>
              </a:lnSpc>
              <a:spcBef>
                <a:spcPct val="0"/>
              </a:spcBef>
            </a:pPr>
            <a:r>
              <a:rPr lang="en-US" sz="3577" spc="178">
                <a:solidFill>
                  <a:srgbClr val="00497B"/>
                </a:solidFill>
                <a:latin typeface="Muli"/>
              </a:rPr>
              <a:t>The National Association of Colleges and Employers’ (NACE) Career Readiness Competencies provides a framework that includes eight skills that broadly prepare college-educated individuals for success in the workplace and lifelong career management. Virtual exchange can contribute to this skill development.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5698583" cy="6448032"/>
              <a:chOff x="0" y="0"/>
              <a:chExt cx="847167" cy="958582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847167" cy="958582"/>
              </a:xfrm>
              <a:custGeom>
                <a:avLst/>
                <a:gdLst/>
                <a:ahLst/>
                <a:cxnLst/>
                <a:rect l="l" t="t" r="r" b="b"/>
                <a:pathLst>
                  <a:path w="847167" h="958582">
                    <a:moveTo>
                      <a:pt x="0" y="0"/>
                    </a:moveTo>
                    <a:lnTo>
                      <a:pt x="847167" y="0"/>
                    </a:lnTo>
                    <a:lnTo>
                      <a:pt x="847167" y="958582"/>
                    </a:lnTo>
                    <a:lnTo>
                      <a:pt x="0" y="958582"/>
                    </a:lnTo>
                    <a:close/>
                  </a:path>
                </a:pathLst>
              </a:custGeom>
              <a:solidFill>
                <a:srgbClr val="00497B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9525"/>
                <a:ext cx="847167" cy="94905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39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6229594" y="7267968"/>
              <a:ext cx="5698583" cy="6448032"/>
              <a:chOff x="0" y="0"/>
              <a:chExt cx="847167" cy="958582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47167" cy="958582"/>
              </a:xfrm>
              <a:custGeom>
                <a:avLst/>
                <a:gdLst/>
                <a:ahLst/>
                <a:cxnLst/>
                <a:rect l="l" t="t" r="r" b="b"/>
                <a:pathLst>
                  <a:path w="847167" h="958582">
                    <a:moveTo>
                      <a:pt x="0" y="0"/>
                    </a:moveTo>
                    <a:lnTo>
                      <a:pt x="847167" y="0"/>
                    </a:lnTo>
                    <a:lnTo>
                      <a:pt x="847167" y="958582"/>
                    </a:lnTo>
                    <a:lnTo>
                      <a:pt x="0" y="958582"/>
                    </a:lnTo>
                    <a:close/>
                  </a:path>
                </a:pathLst>
              </a:custGeom>
              <a:solidFill>
                <a:srgbClr val="00497B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9525"/>
                <a:ext cx="847167" cy="94905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39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6229594" y="0"/>
              <a:ext cx="5698583" cy="6448032"/>
              <a:chOff x="0" y="0"/>
              <a:chExt cx="847167" cy="958582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847167" cy="958582"/>
              </a:xfrm>
              <a:custGeom>
                <a:avLst/>
                <a:gdLst/>
                <a:ahLst/>
                <a:cxnLst/>
                <a:rect l="l" t="t" r="r" b="b"/>
                <a:pathLst>
                  <a:path w="847167" h="958582">
                    <a:moveTo>
                      <a:pt x="0" y="0"/>
                    </a:moveTo>
                    <a:lnTo>
                      <a:pt x="847167" y="0"/>
                    </a:lnTo>
                    <a:lnTo>
                      <a:pt x="847167" y="958582"/>
                    </a:lnTo>
                    <a:lnTo>
                      <a:pt x="0" y="958582"/>
                    </a:lnTo>
                    <a:close/>
                  </a:path>
                </a:pathLst>
              </a:custGeom>
              <a:solidFill>
                <a:srgbClr val="00497B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9525"/>
                <a:ext cx="847167" cy="94905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39"/>
                  </a:lnSpc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0" y="7267968"/>
              <a:ext cx="5698583" cy="6448032"/>
              <a:chOff x="0" y="0"/>
              <a:chExt cx="847167" cy="958582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47167" cy="958582"/>
              </a:xfrm>
              <a:custGeom>
                <a:avLst/>
                <a:gdLst/>
                <a:ahLst/>
                <a:cxnLst/>
                <a:rect l="l" t="t" r="r" b="b"/>
                <a:pathLst>
                  <a:path w="847167" h="958582">
                    <a:moveTo>
                      <a:pt x="0" y="0"/>
                    </a:moveTo>
                    <a:lnTo>
                      <a:pt x="847167" y="0"/>
                    </a:lnTo>
                    <a:lnTo>
                      <a:pt x="847167" y="958582"/>
                    </a:lnTo>
                    <a:lnTo>
                      <a:pt x="0" y="958582"/>
                    </a:lnTo>
                    <a:close/>
                  </a:path>
                </a:pathLst>
              </a:custGeom>
              <a:solidFill>
                <a:srgbClr val="00497B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9525"/>
                <a:ext cx="847167" cy="94905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39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2459188" y="7267968"/>
              <a:ext cx="5698583" cy="6448032"/>
              <a:chOff x="0" y="0"/>
              <a:chExt cx="847167" cy="958582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847167" cy="958582"/>
              </a:xfrm>
              <a:custGeom>
                <a:avLst/>
                <a:gdLst/>
                <a:ahLst/>
                <a:cxnLst/>
                <a:rect l="l" t="t" r="r" b="b"/>
                <a:pathLst>
                  <a:path w="847167" h="958582">
                    <a:moveTo>
                      <a:pt x="0" y="0"/>
                    </a:moveTo>
                    <a:lnTo>
                      <a:pt x="847167" y="0"/>
                    </a:lnTo>
                    <a:lnTo>
                      <a:pt x="847167" y="958582"/>
                    </a:lnTo>
                    <a:lnTo>
                      <a:pt x="0" y="958582"/>
                    </a:lnTo>
                    <a:close/>
                  </a:path>
                </a:pathLst>
              </a:custGeom>
              <a:solidFill>
                <a:srgbClr val="00497B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9525"/>
                <a:ext cx="847167" cy="94905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39"/>
                  </a:lnSpc>
                </a:pPr>
                <a:endParaRPr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12459188" y="0"/>
              <a:ext cx="5698583" cy="6448032"/>
              <a:chOff x="0" y="0"/>
              <a:chExt cx="847167" cy="958582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847167" cy="958582"/>
              </a:xfrm>
              <a:custGeom>
                <a:avLst/>
                <a:gdLst/>
                <a:ahLst/>
                <a:cxnLst/>
                <a:rect l="l" t="t" r="r" b="b"/>
                <a:pathLst>
                  <a:path w="847167" h="958582">
                    <a:moveTo>
                      <a:pt x="0" y="0"/>
                    </a:moveTo>
                    <a:lnTo>
                      <a:pt x="847167" y="0"/>
                    </a:lnTo>
                    <a:lnTo>
                      <a:pt x="847167" y="958582"/>
                    </a:lnTo>
                    <a:lnTo>
                      <a:pt x="0" y="958582"/>
                    </a:lnTo>
                    <a:close/>
                  </a:path>
                </a:pathLst>
              </a:custGeom>
              <a:solidFill>
                <a:srgbClr val="00497B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0" y="9525"/>
                <a:ext cx="847167" cy="94905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39"/>
                  </a:lnSpc>
                </a:pPr>
                <a:endParaRPr/>
              </a:p>
            </p:txBody>
          </p:sp>
        </p:grpSp>
        <p:grpSp>
          <p:nvGrpSpPr>
            <p:cNvPr id="21" name="Group 21"/>
            <p:cNvGrpSpPr/>
            <p:nvPr/>
          </p:nvGrpSpPr>
          <p:grpSpPr>
            <a:xfrm>
              <a:off x="18685417" y="7267968"/>
              <a:ext cx="5698583" cy="6448032"/>
              <a:chOff x="0" y="0"/>
              <a:chExt cx="847167" cy="958582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847167" cy="958582"/>
              </a:xfrm>
              <a:custGeom>
                <a:avLst/>
                <a:gdLst/>
                <a:ahLst/>
                <a:cxnLst/>
                <a:rect l="l" t="t" r="r" b="b"/>
                <a:pathLst>
                  <a:path w="847167" h="958582">
                    <a:moveTo>
                      <a:pt x="0" y="0"/>
                    </a:moveTo>
                    <a:lnTo>
                      <a:pt x="847167" y="0"/>
                    </a:lnTo>
                    <a:lnTo>
                      <a:pt x="847167" y="958582"/>
                    </a:lnTo>
                    <a:lnTo>
                      <a:pt x="0" y="958582"/>
                    </a:lnTo>
                    <a:close/>
                  </a:path>
                </a:pathLst>
              </a:custGeom>
              <a:solidFill>
                <a:srgbClr val="00497B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0" y="9525"/>
                <a:ext cx="847167" cy="94905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39"/>
                  </a:lnSpc>
                </a:pPr>
                <a:endParaRPr/>
              </a:p>
            </p:txBody>
          </p:sp>
        </p:grpSp>
        <p:grpSp>
          <p:nvGrpSpPr>
            <p:cNvPr id="24" name="Group 24"/>
            <p:cNvGrpSpPr/>
            <p:nvPr/>
          </p:nvGrpSpPr>
          <p:grpSpPr>
            <a:xfrm>
              <a:off x="18685417" y="0"/>
              <a:ext cx="5698583" cy="6448032"/>
              <a:chOff x="0" y="0"/>
              <a:chExt cx="847167" cy="958582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847167" cy="958582"/>
              </a:xfrm>
              <a:custGeom>
                <a:avLst/>
                <a:gdLst/>
                <a:ahLst/>
                <a:cxnLst/>
                <a:rect l="l" t="t" r="r" b="b"/>
                <a:pathLst>
                  <a:path w="847167" h="958582">
                    <a:moveTo>
                      <a:pt x="0" y="0"/>
                    </a:moveTo>
                    <a:lnTo>
                      <a:pt x="847167" y="0"/>
                    </a:lnTo>
                    <a:lnTo>
                      <a:pt x="847167" y="958582"/>
                    </a:lnTo>
                    <a:lnTo>
                      <a:pt x="0" y="958582"/>
                    </a:lnTo>
                    <a:close/>
                  </a:path>
                </a:pathLst>
              </a:custGeom>
              <a:solidFill>
                <a:srgbClr val="00497B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0" y="9525"/>
                <a:ext cx="847167" cy="94905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39"/>
                  </a:lnSpc>
                </a:pPr>
                <a:endParaRPr/>
              </a:p>
            </p:txBody>
          </p:sp>
        </p:grpSp>
      </p:grpSp>
      <p:grpSp>
        <p:nvGrpSpPr>
          <p:cNvPr id="27" name="Group 27"/>
          <p:cNvGrpSpPr/>
          <p:nvPr/>
        </p:nvGrpSpPr>
        <p:grpSpPr>
          <a:xfrm>
            <a:off x="1476942" y="746516"/>
            <a:ext cx="15782358" cy="1457626"/>
            <a:chOff x="0" y="0"/>
            <a:chExt cx="21043144" cy="1943501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598530" cy="1943501"/>
            </a:xfrm>
            <a:custGeom>
              <a:avLst/>
              <a:gdLst/>
              <a:ahLst/>
              <a:cxnLst/>
              <a:rect l="l" t="t" r="r" b="b"/>
              <a:pathLst>
                <a:path w="1598530" h="1943501">
                  <a:moveTo>
                    <a:pt x="0" y="0"/>
                  </a:moveTo>
                  <a:lnTo>
                    <a:pt x="1598530" y="0"/>
                  </a:lnTo>
                  <a:lnTo>
                    <a:pt x="1598530" y="1943501"/>
                  </a:lnTo>
                  <a:lnTo>
                    <a:pt x="0" y="19435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6021592" y="0"/>
              <a:ext cx="2095933" cy="1943501"/>
            </a:xfrm>
            <a:custGeom>
              <a:avLst/>
              <a:gdLst/>
              <a:ahLst/>
              <a:cxnLst/>
              <a:rect l="l" t="t" r="r" b="b"/>
              <a:pathLst>
                <a:path w="2095933" h="1943501">
                  <a:moveTo>
                    <a:pt x="0" y="0"/>
                  </a:moveTo>
                  <a:lnTo>
                    <a:pt x="2095933" y="0"/>
                  </a:lnTo>
                  <a:lnTo>
                    <a:pt x="2095933" y="1943501"/>
                  </a:lnTo>
                  <a:lnTo>
                    <a:pt x="0" y="19435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12235853" y="0"/>
              <a:ext cx="2536380" cy="1943501"/>
            </a:xfrm>
            <a:custGeom>
              <a:avLst/>
              <a:gdLst/>
              <a:ahLst/>
              <a:cxnLst/>
              <a:rect l="l" t="t" r="r" b="b"/>
              <a:pathLst>
                <a:path w="2536380" h="1943501">
                  <a:moveTo>
                    <a:pt x="0" y="0"/>
                  </a:moveTo>
                  <a:lnTo>
                    <a:pt x="2536380" y="0"/>
                  </a:lnTo>
                  <a:lnTo>
                    <a:pt x="2536380" y="1943501"/>
                  </a:lnTo>
                  <a:lnTo>
                    <a:pt x="0" y="19435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18131531" y="0"/>
              <a:ext cx="2911612" cy="1943501"/>
            </a:xfrm>
            <a:custGeom>
              <a:avLst/>
              <a:gdLst/>
              <a:ahLst/>
              <a:cxnLst/>
              <a:rect l="l" t="t" r="r" b="b"/>
              <a:pathLst>
                <a:path w="2911612" h="1943501">
                  <a:moveTo>
                    <a:pt x="0" y="0"/>
                  </a:moveTo>
                  <a:lnTo>
                    <a:pt x="2911613" y="0"/>
                  </a:lnTo>
                  <a:lnTo>
                    <a:pt x="2911613" y="1943501"/>
                  </a:lnTo>
                  <a:lnTo>
                    <a:pt x="0" y="19435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176788" y="6230222"/>
            <a:ext cx="15717086" cy="1452858"/>
            <a:chOff x="0" y="0"/>
            <a:chExt cx="20956115" cy="1937144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2398940" cy="1937144"/>
            </a:xfrm>
            <a:custGeom>
              <a:avLst/>
              <a:gdLst/>
              <a:ahLst/>
              <a:cxnLst/>
              <a:rect l="l" t="t" r="r" b="b"/>
              <a:pathLst>
                <a:path w="2398940" h="1937144">
                  <a:moveTo>
                    <a:pt x="0" y="0"/>
                  </a:moveTo>
                  <a:lnTo>
                    <a:pt x="2398940" y="0"/>
                  </a:lnTo>
                  <a:lnTo>
                    <a:pt x="2398940" y="1937144"/>
                  </a:lnTo>
                  <a:lnTo>
                    <a:pt x="0" y="19371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4"/>
            <p:cNvSpPr/>
            <p:nvPr/>
          </p:nvSpPr>
          <p:spPr>
            <a:xfrm>
              <a:off x="6421797" y="0"/>
              <a:ext cx="2029389" cy="1937144"/>
            </a:xfrm>
            <a:custGeom>
              <a:avLst/>
              <a:gdLst/>
              <a:ahLst/>
              <a:cxnLst/>
              <a:rect l="l" t="t" r="r" b="b"/>
              <a:pathLst>
                <a:path w="2029389" h="1937144">
                  <a:moveTo>
                    <a:pt x="0" y="0"/>
                  </a:moveTo>
                  <a:lnTo>
                    <a:pt x="2029389" y="0"/>
                  </a:lnTo>
                  <a:lnTo>
                    <a:pt x="2029389" y="1937144"/>
                  </a:lnTo>
                  <a:lnTo>
                    <a:pt x="0" y="19371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5"/>
            <p:cNvSpPr/>
            <p:nvPr/>
          </p:nvSpPr>
          <p:spPr>
            <a:xfrm>
              <a:off x="12334322" y="0"/>
              <a:ext cx="3003324" cy="1937144"/>
            </a:xfrm>
            <a:custGeom>
              <a:avLst/>
              <a:gdLst/>
              <a:ahLst/>
              <a:cxnLst/>
              <a:rect l="l" t="t" r="r" b="b"/>
              <a:pathLst>
                <a:path w="3003324" h="1937144">
                  <a:moveTo>
                    <a:pt x="0" y="0"/>
                  </a:moveTo>
                  <a:lnTo>
                    <a:pt x="3003325" y="0"/>
                  </a:lnTo>
                  <a:lnTo>
                    <a:pt x="3003325" y="1937144"/>
                  </a:lnTo>
                  <a:lnTo>
                    <a:pt x="0" y="19371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6"/>
            <p:cNvSpPr/>
            <p:nvPr/>
          </p:nvSpPr>
          <p:spPr>
            <a:xfrm>
              <a:off x="19018971" y="0"/>
              <a:ext cx="1937144" cy="1937144"/>
            </a:xfrm>
            <a:custGeom>
              <a:avLst/>
              <a:gdLst/>
              <a:ahLst/>
              <a:cxnLst/>
              <a:rect l="l" t="t" r="r" b="b"/>
              <a:pathLst>
                <a:path w="1937144" h="1937144">
                  <a:moveTo>
                    <a:pt x="0" y="0"/>
                  </a:moveTo>
                  <a:lnTo>
                    <a:pt x="1937144" y="0"/>
                  </a:lnTo>
                  <a:lnTo>
                    <a:pt x="1937144" y="1937144"/>
                  </a:lnTo>
                  <a:lnTo>
                    <a:pt x="0" y="19371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" name="TextBox 37"/>
          <p:cNvSpPr txBox="1"/>
          <p:nvPr/>
        </p:nvSpPr>
        <p:spPr>
          <a:xfrm>
            <a:off x="944085" y="2758543"/>
            <a:ext cx="2264612" cy="1287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9"/>
              </a:lnSpc>
            </a:pPr>
            <a:r>
              <a:rPr lang="en-US" sz="3699">
                <a:solidFill>
                  <a:srgbClr val="FFFFFF"/>
                </a:solidFill>
                <a:latin typeface="Muli Heavy"/>
              </a:rPr>
              <a:t>Critical Thinking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4930397" y="3087156"/>
            <a:ext cx="3697428" cy="629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9"/>
              </a:lnSpc>
            </a:pPr>
            <a:r>
              <a:rPr lang="en-US" sz="3699">
                <a:solidFill>
                  <a:srgbClr val="FFFFFF"/>
                </a:solidFill>
                <a:latin typeface="Muli Heavy"/>
              </a:rPr>
              <a:t>Communication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9705063" y="3087156"/>
            <a:ext cx="3697428" cy="629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9"/>
              </a:lnSpc>
            </a:pPr>
            <a:r>
              <a:rPr lang="en-US" sz="3699">
                <a:solidFill>
                  <a:srgbClr val="FFFFFF"/>
                </a:solidFill>
                <a:latin typeface="Muli Heavy"/>
              </a:rPr>
              <a:t>Teamwork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4318731" y="3087156"/>
            <a:ext cx="3697428" cy="629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9"/>
              </a:lnSpc>
            </a:pPr>
            <a:r>
              <a:rPr lang="en-US" sz="3699">
                <a:solidFill>
                  <a:srgbClr val="FFFFFF"/>
                </a:solidFill>
                <a:latin typeface="Muli Heavy"/>
              </a:rPr>
              <a:t>Technology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227677" y="8235530"/>
            <a:ext cx="3697428" cy="1287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9"/>
              </a:lnSpc>
            </a:pPr>
            <a:r>
              <a:rPr lang="en-US" sz="3699">
                <a:solidFill>
                  <a:srgbClr val="FFFFFF"/>
                </a:solidFill>
                <a:latin typeface="Muli Heavy"/>
              </a:rPr>
              <a:t>Career &amp; Self Development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4905443" y="8568905"/>
            <a:ext cx="3697428" cy="629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9"/>
              </a:lnSpc>
            </a:pPr>
            <a:r>
              <a:rPr lang="en-US" sz="3699">
                <a:solidFill>
                  <a:srgbClr val="FFFFFF"/>
                </a:solidFill>
                <a:latin typeface="Muli Heavy"/>
              </a:rPr>
              <a:t>Leadership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9608176" y="8568905"/>
            <a:ext cx="3891201" cy="629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9"/>
              </a:lnSpc>
            </a:pPr>
            <a:r>
              <a:rPr lang="en-US" sz="3699">
                <a:solidFill>
                  <a:srgbClr val="FFFFFF"/>
                </a:solidFill>
                <a:latin typeface="Muli Heavy"/>
              </a:rPr>
              <a:t>Professionalism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4318731" y="8235530"/>
            <a:ext cx="3697428" cy="1287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9"/>
              </a:lnSpc>
            </a:pPr>
            <a:r>
              <a:rPr lang="en-US" sz="3699">
                <a:solidFill>
                  <a:srgbClr val="FFFFFF"/>
                </a:solidFill>
                <a:latin typeface="Muli Heavy"/>
              </a:rPr>
              <a:t>Equity &amp; Inclusion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838839" y="3710784"/>
            <a:ext cx="14438956" cy="2794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6" lvl="1" indent="-431798" algn="l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497B"/>
                </a:solidFill>
                <a:latin typeface="Muli"/>
              </a:rPr>
              <a:t>Consider your virtual exchange experience.</a:t>
            </a:r>
          </a:p>
          <a:p>
            <a:pPr marL="863596" lvl="1" indent="-431798" algn="l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497B"/>
                </a:solidFill>
                <a:latin typeface="Muli"/>
              </a:rPr>
              <a:t>What competencies did you develop or hone?</a:t>
            </a:r>
          </a:p>
          <a:p>
            <a:pPr marL="863596" lvl="1" indent="-431798" algn="l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497B"/>
                </a:solidFill>
                <a:latin typeface="Muli"/>
              </a:rPr>
              <a:t>Provide examples to illustrate the competencies.</a:t>
            </a:r>
          </a:p>
          <a:p>
            <a:pPr marL="863596" lvl="1" indent="-431798" algn="l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497B"/>
                </a:solidFill>
                <a:latin typeface="Muli"/>
              </a:rPr>
              <a:t>What skills outside of the competencies did you develop?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167138" y="1028700"/>
            <a:ext cx="15782358" cy="1457626"/>
            <a:chOff x="0" y="0"/>
            <a:chExt cx="21043144" cy="194350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598530" cy="1943501"/>
            </a:xfrm>
            <a:custGeom>
              <a:avLst/>
              <a:gdLst/>
              <a:ahLst/>
              <a:cxnLst/>
              <a:rect l="l" t="t" r="r" b="b"/>
              <a:pathLst>
                <a:path w="1598530" h="1943501">
                  <a:moveTo>
                    <a:pt x="0" y="0"/>
                  </a:moveTo>
                  <a:lnTo>
                    <a:pt x="1598530" y="0"/>
                  </a:lnTo>
                  <a:lnTo>
                    <a:pt x="1598530" y="1943501"/>
                  </a:lnTo>
                  <a:lnTo>
                    <a:pt x="0" y="19435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6021592" y="0"/>
              <a:ext cx="2095933" cy="1943501"/>
            </a:xfrm>
            <a:custGeom>
              <a:avLst/>
              <a:gdLst/>
              <a:ahLst/>
              <a:cxnLst/>
              <a:rect l="l" t="t" r="r" b="b"/>
              <a:pathLst>
                <a:path w="2095933" h="1943501">
                  <a:moveTo>
                    <a:pt x="0" y="0"/>
                  </a:moveTo>
                  <a:lnTo>
                    <a:pt x="2095933" y="0"/>
                  </a:lnTo>
                  <a:lnTo>
                    <a:pt x="2095933" y="1943501"/>
                  </a:lnTo>
                  <a:lnTo>
                    <a:pt x="0" y="19435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12235853" y="0"/>
              <a:ext cx="2536380" cy="1943501"/>
            </a:xfrm>
            <a:custGeom>
              <a:avLst/>
              <a:gdLst/>
              <a:ahLst/>
              <a:cxnLst/>
              <a:rect l="l" t="t" r="r" b="b"/>
              <a:pathLst>
                <a:path w="2536380" h="1943501">
                  <a:moveTo>
                    <a:pt x="0" y="0"/>
                  </a:moveTo>
                  <a:lnTo>
                    <a:pt x="2536380" y="0"/>
                  </a:lnTo>
                  <a:lnTo>
                    <a:pt x="2536380" y="1943501"/>
                  </a:lnTo>
                  <a:lnTo>
                    <a:pt x="0" y="19435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>
              <a:off x="18131531" y="0"/>
              <a:ext cx="2911612" cy="1943501"/>
            </a:xfrm>
            <a:custGeom>
              <a:avLst/>
              <a:gdLst/>
              <a:ahLst/>
              <a:cxnLst/>
              <a:rect l="l" t="t" r="r" b="b"/>
              <a:pathLst>
                <a:path w="2911612" h="1943501">
                  <a:moveTo>
                    <a:pt x="0" y="0"/>
                  </a:moveTo>
                  <a:lnTo>
                    <a:pt x="2911613" y="0"/>
                  </a:lnTo>
                  <a:lnTo>
                    <a:pt x="2911613" y="1943501"/>
                  </a:lnTo>
                  <a:lnTo>
                    <a:pt x="0" y="19435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32410" y="7805442"/>
            <a:ext cx="15717086" cy="1452858"/>
            <a:chOff x="0" y="0"/>
            <a:chExt cx="20956115" cy="193714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398940" cy="1937144"/>
            </a:xfrm>
            <a:custGeom>
              <a:avLst/>
              <a:gdLst/>
              <a:ahLst/>
              <a:cxnLst/>
              <a:rect l="l" t="t" r="r" b="b"/>
              <a:pathLst>
                <a:path w="2398940" h="1937144">
                  <a:moveTo>
                    <a:pt x="0" y="0"/>
                  </a:moveTo>
                  <a:lnTo>
                    <a:pt x="2398940" y="0"/>
                  </a:lnTo>
                  <a:lnTo>
                    <a:pt x="2398940" y="1937144"/>
                  </a:lnTo>
                  <a:lnTo>
                    <a:pt x="0" y="19371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6421797" y="0"/>
              <a:ext cx="2029389" cy="1937144"/>
            </a:xfrm>
            <a:custGeom>
              <a:avLst/>
              <a:gdLst/>
              <a:ahLst/>
              <a:cxnLst/>
              <a:rect l="l" t="t" r="r" b="b"/>
              <a:pathLst>
                <a:path w="2029389" h="1937144">
                  <a:moveTo>
                    <a:pt x="0" y="0"/>
                  </a:moveTo>
                  <a:lnTo>
                    <a:pt x="2029389" y="0"/>
                  </a:lnTo>
                  <a:lnTo>
                    <a:pt x="2029389" y="1937144"/>
                  </a:lnTo>
                  <a:lnTo>
                    <a:pt x="0" y="19371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12334322" y="0"/>
              <a:ext cx="3003324" cy="1937144"/>
            </a:xfrm>
            <a:custGeom>
              <a:avLst/>
              <a:gdLst/>
              <a:ahLst/>
              <a:cxnLst/>
              <a:rect l="l" t="t" r="r" b="b"/>
              <a:pathLst>
                <a:path w="3003324" h="1937144">
                  <a:moveTo>
                    <a:pt x="0" y="0"/>
                  </a:moveTo>
                  <a:lnTo>
                    <a:pt x="3003325" y="0"/>
                  </a:lnTo>
                  <a:lnTo>
                    <a:pt x="3003325" y="1937144"/>
                  </a:lnTo>
                  <a:lnTo>
                    <a:pt x="0" y="19371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9018971" y="0"/>
              <a:ext cx="1937144" cy="1937144"/>
            </a:xfrm>
            <a:custGeom>
              <a:avLst/>
              <a:gdLst/>
              <a:ahLst/>
              <a:cxnLst/>
              <a:rect l="l" t="t" r="r" b="b"/>
              <a:pathLst>
                <a:path w="1937144" h="1937144">
                  <a:moveTo>
                    <a:pt x="0" y="0"/>
                  </a:moveTo>
                  <a:lnTo>
                    <a:pt x="1937144" y="0"/>
                  </a:lnTo>
                  <a:lnTo>
                    <a:pt x="1937144" y="1937144"/>
                  </a:lnTo>
                  <a:lnTo>
                    <a:pt x="0" y="19371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565" b="-7953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264228" y="3802952"/>
            <a:ext cx="15759543" cy="2681096"/>
            <a:chOff x="0" y="0"/>
            <a:chExt cx="21012724" cy="3574795"/>
          </a:xfrm>
        </p:grpSpPr>
        <p:grpSp>
          <p:nvGrpSpPr>
            <p:cNvPr id="4" name="Group 4"/>
            <p:cNvGrpSpPr/>
            <p:nvPr/>
          </p:nvGrpSpPr>
          <p:grpSpPr>
            <a:xfrm>
              <a:off x="5789997" y="0"/>
              <a:ext cx="9432731" cy="1762165"/>
              <a:chOff x="0" y="0"/>
              <a:chExt cx="818775" cy="152959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818775" cy="152959"/>
              </a:xfrm>
              <a:custGeom>
                <a:avLst/>
                <a:gdLst/>
                <a:ahLst/>
                <a:cxnLst/>
                <a:rect l="l" t="t" r="r" b="b"/>
                <a:pathLst>
                  <a:path w="818775" h="152959">
                    <a:moveTo>
                      <a:pt x="0" y="0"/>
                    </a:moveTo>
                    <a:lnTo>
                      <a:pt x="818775" y="0"/>
                    </a:lnTo>
                    <a:lnTo>
                      <a:pt x="818775" y="152959"/>
                    </a:lnTo>
                    <a:lnTo>
                      <a:pt x="0" y="152959"/>
                    </a:lnTo>
                    <a:close/>
                  </a:path>
                </a:pathLst>
              </a:custGeom>
              <a:solidFill>
                <a:srgbClr val="FFB923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19050"/>
                <a:ext cx="818775" cy="1720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399"/>
                  </a:lnSpc>
                </a:pPr>
                <a:endParaRPr/>
              </a:p>
            </p:txBody>
          </p:sp>
        </p:grpSp>
        <p:sp>
          <p:nvSpPr>
            <p:cNvPr id="7" name="TextBox 7"/>
            <p:cNvSpPr txBox="1"/>
            <p:nvPr/>
          </p:nvSpPr>
          <p:spPr>
            <a:xfrm>
              <a:off x="0" y="2069812"/>
              <a:ext cx="21012724" cy="15049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586"/>
                </a:lnSpc>
                <a:spcBef>
                  <a:spcPct val="0"/>
                </a:spcBef>
              </a:pPr>
              <a:r>
                <a:rPr lang="en-US" sz="6847">
                  <a:solidFill>
                    <a:srgbClr val="00497B"/>
                  </a:solidFill>
                  <a:latin typeface="Muli Heavy"/>
                </a:rPr>
                <a:t>NACE Competencies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6667332" y="87359"/>
              <a:ext cx="7678057" cy="158744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0050"/>
                </a:lnSpc>
              </a:pPr>
              <a:r>
                <a:rPr lang="en-US" sz="7179" dirty="0">
                  <a:solidFill>
                    <a:srgbClr val="00497B"/>
                  </a:solidFill>
                  <a:latin typeface="Muli Heavy"/>
                </a:rPr>
                <a:t>Articulating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821090" y="1483090"/>
            <a:ext cx="8645820" cy="963583"/>
            <a:chOff x="0" y="0"/>
            <a:chExt cx="1105154" cy="1231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05154" cy="123170"/>
            </a:xfrm>
            <a:custGeom>
              <a:avLst/>
              <a:gdLst/>
              <a:ahLst/>
              <a:cxnLst/>
              <a:rect l="l" t="t" r="r" b="b"/>
              <a:pathLst>
                <a:path w="1105154" h="123170">
                  <a:moveTo>
                    <a:pt x="0" y="0"/>
                  </a:moveTo>
                  <a:lnTo>
                    <a:pt x="1105154" y="0"/>
                  </a:lnTo>
                  <a:lnTo>
                    <a:pt x="1105154" y="123170"/>
                  </a:lnTo>
                  <a:lnTo>
                    <a:pt x="0" y="123170"/>
                  </a:lnTo>
                  <a:close/>
                </a:path>
              </a:pathLst>
            </a:custGeom>
            <a:solidFill>
              <a:srgbClr val="FFB92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1105154" cy="1517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0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4397898" y="1569319"/>
            <a:ext cx="9492203" cy="705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4"/>
              </a:lnSpc>
              <a:spcBef>
                <a:spcPct val="0"/>
              </a:spcBef>
            </a:pPr>
            <a:r>
              <a:rPr lang="en-US" sz="4103" spc="820">
                <a:solidFill>
                  <a:srgbClr val="00497B"/>
                </a:solidFill>
                <a:latin typeface="Public Sans Bold"/>
              </a:rPr>
              <a:t>RESUME DEVELOPMENT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958929" y="3402492"/>
            <a:ext cx="14370142" cy="4921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41" lvl="1" indent="-377820" algn="l">
              <a:lnSpc>
                <a:spcPts val="4899"/>
              </a:lnSpc>
              <a:buFont typeface="Arial"/>
              <a:buChar char="•"/>
            </a:pPr>
            <a:r>
              <a:rPr lang="en-US" sz="3499">
                <a:solidFill>
                  <a:srgbClr val="00497B"/>
                </a:solidFill>
                <a:latin typeface="Muli"/>
              </a:rPr>
              <a:t>Create an “International Experience” section if you have multiple experiences and want to highlight your intercultural competencies.</a:t>
            </a:r>
          </a:p>
          <a:p>
            <a:pPr marL="755641" lvl="1" indent="-377820" algn="l">
              <a:lnSpc>
                <a:spcPts val="4899"/>
              </a:lnSpc>
              <a:buFont typeface="Arial"/>
              <a:buChar char="•"/>
            </a:pPr>
            <a:r>
              <a:rPr lang="en-US" sz="3499">
                <a:solidFill>
                  <a:srgbClr val="00497B"/>
                </a:solidFill>
                <a:latin typeface="Muli"/>
              </a:rPr>
              <a:t>Describe how your virtual exchange supported your career objectives.</a:t>
            </a:r>
          </a:p>
          <a:p>
            <a:pPr marL="755641" lvl="1" indent="-377820" algn="l">
              <a:lnSpc>
                <a:spcPts val="4899"/>
              </a:lnSpc>
              <a:buFont typeface="Arial"/>
              <a:buChar char="•"/>
            </a:pPr>
            <a:r>
              <a:rPr lang="en-US" sz="3499">
                <a:solidFill>
                  <a:srgbClr val="00497B"/>
                </a:solidFill>
                <a:latin typeface="Muli"/>
              </a:rPr>
              <a:t>Include information from relevant projects or course work.</a:t>
            </a:r>
          </a:p>
          <a:p>
            <a:pPr marL="755641" lvl="1" indent="-377820" algn="l">
              <a:lnSpc>
                <a:spcPts val="4899"/>
              </a:lnSpc>
              <a:buFont typeface="Arial"/>
              <a:buChar char="•"/>
            </a:pPr>
            <a:r>
              <a:rPr lang="en-US" sz="3499">
                <a:solidFill>
                  <a:srgbClr val="00497B"/>
                </a:solidFill>
                <a:latin typeface="Muli"/>
              </a:rPr>
              <a:t>Provide detail to help your employer understand the experience.</a:t>
            </a:r>
          </a:p>
          <a:p>
            <a:pPr marL="755641" lvl="1" indent="-377820" algn="l">
              <a:lnSpc>
                <a:spcPts val="4899"/>
              </a:lnSpc>
              <a:buFont typeface="Arial"/>
              <a:buChar char="•"/>
            </a:pPr>
            <a:r>
              <a:rPr lang="en-US" sz="3499">
                <a:solidFill>
                  <a:srgbClr val="00497B"/>
                </a:solidFill>
                <a:latin typeface="Muli"/>
              </a:rPr>
              <a:t>Connect the skills developed through your experience with the skill sets identified by the potential employer.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431</Words>
  <Application>Microsoft Macintosh PowerPoint</Application>
  <PresentationFormat>Custom</PresentationFormat>
  <Paragraphs>52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Muli</vt:lpstr>
      <vt:lpstr>Arial</vt:lpstr>
      <vt:lpstr>Public Sans Bold</vt:lpstr>
      <vt:lpstr>Muli Heavy</vt:lpstr>
      <vt:lpstr>Calibri</vt:lpstr>
      <vt:lpstr>Muli Bold</vt:lpstr>
      <vt:lpstr>Muli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Linking Virtual Exchange to Career Readiness</dc:title>
  <cp:lastModifiedBy>Chloe Gavigan</cp:lastModifiedBy>
  <cp:revision>2</cp:revision>
  <dcterms:created xsi:type="dcterms:W3CDTF">2006-08-16T00:00:00Z</dcterms:created>
  <dcterms:modified xsi:type="dcterms:W3CDTF">2024-05-30T18:48:39Z</dcterms:modified>
  <dc:identifier>DAGBS7spRVw</dc:identifier>
</cp:coreProperties>
</file>